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jL6G8pUwQ/TB0ior+Lj8cr9QTF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SCI definition and how it relates to wheelchair. Some deduction we could have from that.</a:t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e26f71283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SCI definition and how it relates to wheelchair </a:t>
            </a:r>
            <a:endParaRPr/>
          </a:p>
        </p:txBody>
      </p:sp>
      <p:sp>
        <p:nvSpPr>
          <p:cNvPr id="119" name="Google Shape;119;gee26f71283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e4348640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e4348640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ee4348640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e26f7128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e26f7128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data we have collected throughout the summer 2021. We are plan</a:t>
            </a:r>
            <a:r>
              <a:rPr lang="en"/>
              <a:t>ning to present the preliminary results of this paper.</a:t>
            </a:r>
            <a:endParaRPr/>
          </a:p>
        </p:txBody>
      </p:sp>
      <p:sp>
        <p:nvSpPr>
          <p:cNvPr id="152" name="Google Shape;152;gee26f7128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Path Knowledgebase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(in)/accessible path features in a central large-scale repository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Accessibility of Surfaces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Rapid, accurate and objective identification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the app, the users also contributes their data (GPS, accelerometer, CI query, etc) to the system (servers)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The ML algorithms then are further improved and generate better routing scheme in the future.</a:t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/>
          <p:nvPr>
            <p:ph type="title"/>
          </p:nvPr>
        </p:nvSpPr>
        <p:spPr>
          <a:xfrm>
            <a:off x="838200" y="365126"/>
            <a:ext cx="10515600" cy="916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" type="body"/>
          </p:nvPr>
        </p:nvSpPr>
        <p:spPr>
          <a:xfrm rot="5400000">
            <a:off x="3692247" y="-1484590"/>
            <a:ext cx="4807506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title"/>
          </p:nvPr>
        </p:nvSpPr>
        <p:spPr>
          <a:xfrm>
            <a:off x="838200" y="365126"/>
            <a:ext cx="10515600" cy="916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" type="body"/>
          </p:nvPr>
        </p:nvSpPr>
        <p:spPr>
          <a:xfrm>
            <a:off x="838200" y="1369457"/>
            <a:ext cx="10515600" cy="4807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type="title"/>
          </p:nvPr>
        </p:nvSpPr>
        <p:spPr>
          <a:xfrm>
            <a:off x="838200" y="365126"/>
            <a:ext cx="10515600" cy="916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/>
          <p:nvPr>
            <p:ph type="title"/>
          </p:nvPr>
        </p:nvSpPr>
        <p:spPr>
          <a:xfrm>
            <a:off x="838200" y="365126"/>
            <a:ext cx="10515600" cy="916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838200" y="365126"/>
            <a:ext cx="10515600" cy="916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838200" y="1369457"/>
            <a:ext cx="10515600" cy="4807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lose up of a sign&#10;&#10;Description automatically generated" id="15" name="Google Shape;15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82200" y="6316901"/>
            <a:ext cx="2148493" cy="44402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248">
          <p15:clr>
            <a:srgbClr val="F26B43"/>
          </p15:clr>
        </p15:guide>
        <p15:guide id="2" pos="7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668867" y="736600"/>
            <a:ext cx="10727266" cy="19219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Comfortable Wheelchair Navigation for SCI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latin typeface="Roboto"/>
                <a:ea typeface="Roboto"/>
                <a:cs typeface="Roboto"/>
                <a:sym typeface="Roboto"/>
              </a:rPr>
              <a:t>Patients through Automated Surface Classification</a:t>
            </a:r>
            <a:endParaRPr b="1"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524000" y="4079875"/>
            <a:ext cx="91440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2B62"/>
              </a:buClr>
              <a:buSzPts val="3200"/>
              <a:buNone/>
            </a:pPr>
            <a:r>
              <a:rPr lang="en" sz="3200">
                <a:solidFill>
                  <a:srgbClr val="072B62"/>
                </a:solidFill>
              </a:rPr>
              <a:t>Huy Tran Quang, Reetik Chandra, Tuong Anh Nguyen, Vaskar Raychoudhury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Dept. of Computer Science &amp; Software Engineering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Miami University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676400" y="3099210"/>
            <a:ext cx="9144000" cy="697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2B62"/>
              </a:buClr>
              <a:buSzPts val="4000"/>
              <a:buFont typeface="Arial"/>
              <a:buNone/>
            </a:pPr>
            <a:r>
              <a:rPr lang="en" sz="2500">
                <a:latin typeface="Cambria"/>
                <a:ea typeface="Cambria"/>
                <a:cs typeface="Cambria"/>
                <a:sym typeface="Cambria"/>
              </a:rPr>
              <a:t>IEEE International Conference on Digital Health 2021 </a:t>
            </a:r>
            <a:endParaRPr sz="2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2" name="Google Shape;92;p1"/>
          <p:cNvSpPr txBox="1"/>
          <p:nvPr>
            <p:ph idx="12" type="sldNum"/>
          </p:nvPr>
        </p:nvSpPr>
        <p:spPr>
          <a:xfrm>
            <a:off x="4660900" y="63786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838200" y="365126"/>
            <a:ext cx="10515600" cy="916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838200" y="1281954"/>
            <a:ext cx="5588237" cy="5009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Huy Tran Quang</a:t>
            </a:r>
            <a:endParaRPr/>
          </a:p>
          <a:p>
            <a:pPr indent="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Reetik Chandra</a:t>
            </a:r>
            <a:endParaRPr/>
          </a:p>
          <a:p>
            <a:pPr indent="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Tuong Anh Nguyen</a:t>
            </a:r>
            <a:endParaRPr/>
          </a:p>
          <a:p>
            <a:pPr indent="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Vaskar Raychoudhury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7059" y="4797457"/>
            <a:ext cx="1087011" cy="149407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4661675" y="63786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325" y="2107652"/>
            <a:ext cx="1230125" cy="1617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14889" r="14408" t="15325"/>
          <a:stretch/>
        </p:blipFill>
        <p:spPr>
          <a:xfrm>
            <a:off x="8480601" y="3251750"/>
            <a:ext cx="1320250" cy="16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625" y="247375"/>
            <a:ext cx="1320250" cy="175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671432" y="159433"/>
            <a:ext cx="10214267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Motivation </a:t>
            </a:r>
            <a:endParaRPr sz="4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0885700" y="6430400"/>
            <a:ext cx="1317200" cy="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671433" y="1174767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671425" y="1019175"/>
            <a:ext cx="108057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b="1" lang="en" sz="3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~296,000 </a:t>
            </a:r>
            <a:r>
              <a:rPr lang="en" sz="3100">
                <a:latin typeface="Cambria"/>
                <a:ea typeface="Cambria"/>
                <a:cs typeface="Cambria"/>
                <a:sym typeface="Cambria"/>
              </a:rPr>
              <a:t>people living with</a:t>
            </a:r>
            <a:r>
              <a:rPr b="1" lang="en" sz="3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Spinal cord injuries (SCI) in the US. </a:t>
            </a:r>
            <a:endParaRPr b="1" sz="310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b="1" lang="en" sz="31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~17,900</a:t>
            </a:r>
            <a:r>
              <a:rPr lang="en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new SCI cases each year increases wheelchair users.  </a:t>
            </a:r>
            <a:endParaRPr sz="3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Char char="●"/>
            </a:pPr>
            <a:r>
              <a:rPr lang="en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Most people with an SCI use a wheelchair at some point. </a:t>
            </a:r>
            <a:endParaRPr sz="3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2" name="Google Shape;112;p3"/>
          <p:cNvSpPr txBox="1"/>
          <p:nvPr>
            <p:ph idx="12" type="sldNum"/>
          </p:nvPr>
        </p:nvSpPr>
        <p:spPr>
          <a:xfrm>
            <a:off x="4724400" y="63786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325" y="3186075"/>
            <a:ext cx="2187350" cy="26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7216475" y="5895800"/>
            <a:ext cx="380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ambria"/>
                <a:ea typeface="Cambria"/>
                <a:cs typeface="Cambria"/>
                <a:sym typeface="Cambria"/>
              </a:rPr>
              <a:t>Fig. Spinal Cord Injury (SCI) and Pressure Injuries from fairview.org</a:t>
            </a:r>
            <a:endParaRPr i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737450" y="3186075"/>
            <a:ext cx="577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mbria"/>
              <a:buChar char="●"/>
            </a:pPr>
            <a:r>
              <a:rPr lang="en" sz="3000">
                <a:latin typeface="Cambria"/>
                <a:ea typeface="Cambria"/>
                <a:cs typeface="Cambria"/>
                <a:sym typeface="Cambria"/>
              </a:rPr>
              <a:t>Having an SCI may cause patients to develop conditions like pressure injuries from contact with wheelchair. [1]</a:t>
            </a:r>
            <a:endParaRPr sz="3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9050" y="6189600"/>
            <a:ext cx="59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mbria"/>
                <a:ea typeface="Cambria"/>
                <a:cs typeface="Cambria"/>
                <a:sym typeface="Cambria"/>
              </a:rPr>
              <a:t>[1] “Spinal Cord Injury (SCI) and Pressure Injuries,” Fairview. [Online]. Available: https://www.fairview.org/patient-education/41153. [Accessed: 04-Sep-2021]. 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ee26f71283_4_0"/>
          <p:cNvPicPr preferRelativeResize="0"/>
          <p:nvPr/>
        </p:nvPicPr>
        <p:blipFill rotWithShape="1">
          <a:blip r:embed="rId3">
            <a:alphaModFix/>
          </a:blip>
          <a:srcRect b="0" l="0" r="0" t="42785"/>
          <a:stretch/>
        </p:blipFill>
        <p:spPr>
          <a:xfrm>
            <a:off x="551001" y="3566067"/>
            <a:ext cx="2524067" cy="264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1860000" dist="19050">
              <a:srgbClr val="000000">
                <a:alpha val="49800"/>
              </a:srgbClr>
            </a:outerShdw>
          </a:effectLst>
        </p:spPr>
      </p:pic>
      <p:pic>
        <p:nvPicPr>
          <p:cNvPr id="122" name="Google Shape;122;gee26f71283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7969" y="3566067"/>
            <a:ext cx="2015067" cy="264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23" name="Google Shape;123;gee26f71283_4_0"/>
          <p:cNvSpPr txBox="1"/>
          <p:nvPr/>
        </p:nvSpPr>
        <p:spPr>
          <a:xfrm>
            <a:off x="671432" y="159433"/>
            <a:ext cx="102144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Motivation </a:t>
            </a:r>
            <a:endParaRPr sz="4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ee26f71283_4_0"/>
          <p:cNvSpPr txBox="1"/>
          <p:nvPr/>
        </p:nvSpPr>
        <p:spPr>
          <a:xfrm>
            <a:off x="10885700" y="6430400"/>
            <a:ext cx="1317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ee26f71283_4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5469" y="3566067"/>
            <a:ext cx="2628900" cy="264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460000" dist="19050">
              <a:srgbClr val="000000">
                <a:alpha val="49800"/>
              </a:srgbClr>
            </a:outerShdw>
          </a:effectLst>
        </p:spPr>
      </p:pic>
      <p:sp>
        <p:nvSpPr>
          <p:cNvPr id="126" name="Google Shape;126;gee26f71283_4_0"/>
          <p:cNvSpPr txBox="1"/>
          <p:nvPr/>
        </p:nvSpPr>
        <p:spPr>
          <a:xfrm>
            <a:off x="671433" y="1174767"/>
            <a:ext cx="914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ee26f71283_4_0"/>
          <p:cNvSpPr txBox="1"/>
          <p:nvPr/>
        </p:nvSpPr>
        <p:spPr>
          <a:xfrm>
            <a:off x="671425" y="755050"/>
            <a:ext cx="10946700" cy="24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</a:pP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Vibrations generated by wheelchair are often uncomfortable or even painful on surfaces like cobbles. 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</a:pP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Uneven surfaces on roads and sidewalks are often not accessible for wheelchair users.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</a:pPr>
            <a:r>
              <a:rPr lang="en" sz="240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Research Question:</a:t>
            </a:r>
            <a:r>
              <a:rPr lang="en" sz="2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Can we find a comfort index (CI) of various types of surfaces for SCI users on wheelchairs?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8" name="Google Shape;128;gee26f71283_4_0"/>
          <p:cNvPicPr preferRelativeResize="0"/>
          <p:nvPr/>
        </p:nvPicPr>
        <p:blipFill rotWithShape="1">
          <a:blip r:embed="rId6">
            <a:alphaModFix/>
          </a:blip>
          <a:srcRect b="0" l="16816" r="23296" t="0"/>
          <a:stretch/>
        </p:blipFill>
        <p:spPr>
          <a:xfrm>
            <a:off x="3338668" y="3566067"/>
            <a:ext cx="2743201" cy="264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020000" dist="19050">
              <a:srgbClr val="000000">
                <a:alpha val="49800"/>
              </a:srgbClr>
            </a:outerShdw>
          </a:effectLst>
        </p:spPr>
      </p:pic>
      <p:sp>
        <p:nvSpPr>
          <p:cNvPr id="129" name="Google Shape;129;gee26f71283_4_0"/>
          <p:cNvSpPr txBox="1"/>
          <p:nvPr>
            <p:ph idx="12" type="sldNum"/>
          </p:nvPr>
        </p:nvSpPr>
        <p:spPr>
          <a:xfrm>
            <a:off x="5069700" y="63786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gee26f71283_4_0"/>
          <p:cNvSpPr txBox="1"/>
          <p:nvPr/>
        </p:nvSpPr>
        <p:spPr>
          <a:xfrm>
            <a:off x="776625" y="6397300"/>
            <a:ext cx="903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Fig: Examples of various 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barriers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 to wheeled mobility (stairs, construction zone, narrow sidewalk, steep slope)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e43486401_0_7"/>
          <p:cNvSpPr txBox="1"/>
          <p:nvPr>
            <p:ph type="title"/>
          </p:nvPr>
        </p:nvSpPr>
        <p:spPr>
          <a:xfrm>
            <a:off x="838200" y="365126"/>
            <a:ext cx="10515600" cy="91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Comfort Index Varies Across Surfaces?</a:t>
            </a:r>
            <a:endParaRPr/>
          </a:p>
        </p:txBody>
      </p:sp>
      <p:sp>
        <p:nvSpPr>
          <p:cNvPr id="137" name="Google Shape;137;gee43486401_0_7"/>
          <p:cNvSpPr txBox="1"/>
          <p:nvPr>
            <p:ph idx="1" type="body"/>
          </p:nvPr>
        </p:nvSpPr>
        <p:spPr>
          <a:xfrm>
            <a:off x="838200" y="1369450"/>
            <a:ext cx="8012100" cy="480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Indoor smooth tile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Indoor linoleum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Indoor carpet (low-pile)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Outdoor concrete sidewalk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Outdoor asphalt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Outdoor paver-block sidewalk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Outdoor cobbled road (smooth and small gaps)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Outdoor cobbled road (rough and large gaps)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Outdoor grass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Outdoor gravel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Outdoor sand</a:t>
            </a:r>
            <a:endParaRPr/>
          </a:p>
        </p:txBody>
      </p:sp>
      <p:sp>
        <p:nvSpPr>
          <p:cNvPr id="138" name="Google Shape;138;gee43486401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gee43486401_0_7"/>
          <p:cNvSpPr txBox="1"/>
          <p:nvPr>
            <p:ph idx="1" type="body"/>
          </p:nvPr>
        </p:nvSpPr>
        <p:spPr>
          <a:xfrm rot="5400000">
            <a:off x="8011475" y="3218700"/>
            <a:ext cx="5130300" cy="94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How the accessibility and comfort index varies from 1 to 11</a:t>
            </a:r>
            <a:endParaRPr sz="3000">
              <a:solidFill>
                <a:srgbClr val="FF0000"/>
              </a:solidFill>
            </a:endParaRPr>
          </a:p>
        </p:txBody>
      </p:sp>
      <p:pic>
        <p:nvPicPr>
          <p:cNvPr id="140" name="Google Shape;140;gee4348640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600" y="4322325"/>
            <a:ext cx="835825" cy="62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ee4348640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774" y="5682396"/>
            <a:ext cx="835825" cy="61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ee43486401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750" y="1281926"/>
            <a:ext cx="835825" cy="62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ee43486401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0600" y="2333839"/>
            <a:ext cx="835825" cy="6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ee43486401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0613" y="3699126"/>
            <a:ext cx="835825" cy="6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ee43486401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07775" y="4980151"/>
            <a:ext cx="835825" cy="68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ee43486401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8750" y="1964288"/>
            <a:ext cx="835825" cy="6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ee43486401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8750" y="2701600"/>
            <a:ext cx="835825" cy="5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ee43486401_0_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07775" y="3031535"/>
            <a:ext cx="835800" cy="6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e26f71283_2_0"/>
          <p:cNvSpPr txBox="1"/>
          <p:nvPr>
            <p:ph type="title"/>
          </p:nvPr>
        </p:nvSpPr>
        <p:spPr>
          <a:xfrm>
            <a:off x="838200" y="365126"/>
            <a:ext cx="10515600" cy="91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55" name="Google Shape;155;gee26f71283_2_0"/>
          <p:cNvSpPr txBox="1"/>
          <p:nvPr>
            <p:ph idx="1" type="body"/>
          </p:nvPr>
        </p:nvSpPr>
        <p:spPr>
          <a:xfrm>
            <a:off x="838200" y="1369457"/>
            <a:ext cx="10515600" cy="480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We have started data collection in Ha Noi, Vietnam.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" sz="2500"/>
              <a:t>Using </a:t>
            </a:r>
            <a:r>
              <a:rPr lang="en" sz="2500"/>
              <a:t>a</a:t>
            </a:r>
            <a:r>
              <a:rPr lang="en" sz="2500"/>
              <a:t> manual wheelchair and multiple participants of different</a:t>
            </a:r>
            <a:br>
              <a:rPr lang="en" sz="2500"/>
            </a:br>
            <a:r>
              <a:rPr lang="en" sz="2500"/>
              <a:t>age group.</a:t>
            </a:r>
            <a:endParaRPr sz="2500"/>
          </a:p>
        </p:txBody>
      </p:sp>
      <p:pic>
        <p:nvPicPr>
          <p:cNvPr id="156" name="Google Shape;156;gee26f7128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466" y="4179043"/>
            <a:ext cx="2145760" cy="157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ee26f7128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475" y="2473737"/>
            <a:ext cx="2102825" cy="157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ee26f71283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750" y="3288937"/>
            <a:ext cx="1862976" cy="248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ee26f71283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749" y="3818550"/>
            <a:ext cx="2614252" cy="19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ee26f71283_2_0"/>
          <p:cNvSpPr txBox="1"/>
          <p:nvPr/>
        </p:nvSpPr>
        <p:spPr>
          <a:xfrm>
            <a:off x="2057275" y="5772900"/>
            <a:ext cx="72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Fig: Barriers observed in Ha Noi during data collection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Google Shape;161;gee26f71283_2_0"/>
          <p:cNvSpPr txBox="1"/>
          <p:nvPr>
            <p:ph idx="12" type="sldNum"/>
          </p:nvPr>
        </p:nvSpPr>
        <p:spPr>
          <a:xfrm>
            <a:off x="4938075" y="6264475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gee26f71283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7050" y="2473726"/>
            <a:ext cx="3479432" cy="32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838200" y="365126"/>
            <a:ext cx="10515600" cy="916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838200" y="1369457"/>
            <a:ext cx="10515600" cy="4807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072B6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072B62"/>
                </a:solidFill>
              </a:rPr>
              <a:t>Finding a comfort index of various</a:t>
            </a:r>
            <a:endParaRPr b="1" sz="3000">
              <a:solidFill>
                <a:srgbClr val="072B6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3000">
                <a:solidFill>
                  <a:srgbClr val="072B62"/>
                </a:solidFill>
              </a:rPr>
              <a:t>types of surfaces for SCI users on wheelchairs.</a:t>
            </a:r>
            <a:endParaRPr b="1" sz="3000">
              <a:solidFill>
                <a:srgbClr val="072B62"/>
              </a:solidFill>
            </a:endParaRPr>
          </a:p>
          <a:p>
            <a:pPr indent="0" lvl="0" marL="2286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Comfort Index (CI) is a quantitative way of capturing the navigability of a particular surface.</a:t>
            </a:r>
            <a:endParaRPr sz="3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 </a:t>
            </a:r>
            <a:r>
              <a:rPr b="1" lang="en" sz="3000">
                <a:solidFill>
                  <a:srgbClr val="FF0000"/>
                </a:solidFill>
              </a:rPr>
              <a:t>End-goal</a:t>
            </a:r>
            <a:r>
              <a:rPr lang="en" sz="3000">
                <a:solidFill>
                  <a:srgbClr val="FF0000"/>
                </a:solidFill>
              </a:rPr>
              <a:t>: Surfaces’ comfort </a:t>
            </a:r>
            <a:r>
              <a:rPr lang="en" sz="3000">
                <a:solidFill>
                  <a:srgbClr val="FF0000"/>
                </a:solidFill>
              </a:rPr>
              <a:t>indices</a:t>
            </a:r>
            <a:r>
              <a:rPr lang="en" sz="3000">
                <a:solidFill>
                  <a:srgbClr val="FF0000"/>
                </a:solidFill>
              </a:rPr>
              <a:t> will be used to determine end-to-end accessible routes for wheelchair users with spinal cord injuries.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170" name="Google Shape;170;p7"/>
          <p:cNvSpPr txBox="1"/>
          <p:nvPr>
            <p:ph idx="12" type="sldNum"/>
          </p:nvPr>
        </p:nvSpPr>
        <p:spPr>
          <a:xfrm>
            <a:off x="5043400" y="63786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838200" y="365125"/>
            <a:ext cx="49257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mbria"/>
              <a:buNone/>
            </a:pPr>
            <a:r>
              <a:rPr lang="en"/>
              <a:t>Proposed System Architecture</a:t>
            </a:r>
            <a:endParaRPr/>
          </a:p>
        </p:txBody>
      </p:sp>
      <p:sp>
        <p:nvSpPr>
          <p:cNvPr id="176" name="Google Shape;176;p14"/>
          <p:cNvSpPr txBox="1"/>
          <p:nvPr>
            <p:ph idx="12" type="sldNum"/>
          </p:nvPr>
        </p:nvSpPr>
        <p:spPr>
          <a:xfrm>
            <a:off x="4724400" y="637860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700" y="317950"/>
            <a:ext cx="4546825" cy="598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/>
          <p:nvPr/>
        </p:nvSpPr>
        <p:spPr>
          <a:xfrm>
            <a:off x="802950" y="1553250"/>
            <a:ext cx="5791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mbria"/>
              <a:buChar char="●"/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Our system captures user information and process it through machine learning to classify different types of surfaces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mbria"/>
              <a:buChar char="●"/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We calculate comfort index of each type of surface using a novel quantitative method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mbria"/>
              <a:buChar char="●"/>
            </a:pP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Our system can then </a:t>
            </a: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generate</a:t>
            </a:r>
            <a:r>
              <a:rPr lang="en" sz="2400">
                <a:latin typeface="Cambria"/>
                <a:ea typeface="Cambria"/>
                <a:cs typeface="Cambria"/>
                <a:sym typeface="Cambria"/>
              </a:rPr>
              <a:t> most accessible end-to-end routes for wheelchair users with SCI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</a:pPr>
            <a:r>
              <a:rPr lang="en" sz="2633"/>
              <a:t>For more updates please see our site: http://www.routemypath.com</a:t>
            </a:r>
            <a:endParaRPr sz="2633"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4724400" y="63168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2019-11-10T01:00:57Z</dcterms:created>
  <dc:creator>Md Osman Gani</dc:creator>
</cp:coreProperties>
</file>